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8"/>
  </p:notesMasterIdLst>
  <p:sldIdLst>
    <p:sldId id="820" r:id="rId5"/>
    <p:sldId id="948" r:id="rId6"/>
    <p:sldId id="94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27"/>
    <p:restoredTop sz="95073"/>
  </p:normalViewPr>
  <p:slideViewPr>
    <p:cSldViewPr snapToGrid="0" snapToObjects="1">
      <p:cViewPr varScale="1">
        <p:scale>
          <a:sx n="176" d="100"/>
          <a:sy n="176" d="100"/>
        </p:scale>
        <p:origin x="224" y="1200"/>
      </p:cViewPr>
      <p:guideLst>
        <p:guide orient="horz" pos="23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5FD08-FE4A-C442-98EA-94CECDCB6B5F}" type="datetimeFigureOut">
              <a:rPr lang="en-US" smtClean="0"/>
              <a:t>1/18/22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846FE-1C96-AE47-ADF7-E3DEC4F93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01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ourselves</a:t>
            </a:r>
          </a:p>
          <a:p>
            <a:endParaRPr lang="en-US" dirty="0"/>
          </a:p>
          <a:p>
            <a:r>
              <a:rPr lang="en-US" dirty="0"/>
              <a:t>Mention that slides will be made available!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C0C35-A9A2-4EFD-9BAF-1E52E29E03D1}" type="slidenum">
              <a:rPr kumimoji="0" lang="de-CH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CH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684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4594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969" y="620713"/>
            <a:ext cx="11328062" cy="280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4563876"/>
            <a:ext cx="113284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20.01.2022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3429000"/>
            <a:ext cx="113284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449425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1" y="612002"/>
            <a:ext cx="113284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20.01.2022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42063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C8F4-3561-954F-9BE3-50273AFB3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2809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DD62F-69C9-7B4C-9488-DBE22FF43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280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1CBDC-01C5-EA40-BDAE-2C634F136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20.01.2022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730E-EED2-C04A-B28F-6C3CA8E2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0E087-406B-EE4A-8ACD-0F4A69FD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70076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20.01.2022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2086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20.01.2022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79741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20.01.2022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5"/>
            <a:ext cx="113284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389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620714"/>
            <a:ext cx="113283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90501" y="152402"/>
            <a:ext cx="11811000" cy="612775"/>
            <a:chOff x="142875" y="152400"/>
            <a:chExt cx="8858250" cy="612775"/>
          </a:xfrm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3306" cy="170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1063256"/>
            <a:ext cx="113283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963731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1" y="2024064"/>
            <a:ext cx="11328400" cy="42100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20.01.2022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290137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800" y="2024065"/>
            <a:ext cx="5472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2" y="2024065"/>
            <a:ext cx="5472178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20.01.2022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316061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20.01.2022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581091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20.01.2022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6495981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20.01.2022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431801" y="1565138"/>
            <a:ext cx="113284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1" y="612000"/>
            <a:ext cx="113284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</p:spTree>
    <p:extLst>
      <p:ext uri="{BB962C8B-B14F-4D97-AF65-F5344CB8AC3E}">
        <p14:creationId xmlns:p14="http://schemas.microsoft.com/office/powerpoint/2010/main" val="274884494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 userDrawn="1"/>
        </p:nvGrpSpPr>
        <p:grpSpPr>
          <a:xfrm>
            <a:off x="190500" y="152402"/>
            <a:ext cx="11812801" cy="612775"/>
            <a:chOff x="142874" y="152400"/>
            <a:chExt cx="8859601" cy="612775"/>
          </a:xfrm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1900" cy="1701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583499" y="6308726"/>
            <a:ext cx="81609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20.01.2022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001" y="6308726"/>
            <a:ext cx="427815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501802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2024064"/>
            <a:ext cx="11311917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413132" y="6300190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446011" y="6300189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Textfeld 6"/>
          <p:cNvSpPr txBox="1"/>
          <p:nvPr userDrawn="1"/>
        </p:nvSpPr>
        <p:spPr>
          <a:xfrm>
            <a:off x="1372137" y="6308727"/>
            <a:ext cx="4723863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Scientific IT Services</a:t>
            </a:r>
            <a:endParaRPr lang="de-CH" sz="800" dirty="0"/>
          </a:p>
        </p:txBody>
      </p:sp>
      <p:pic>
        <p:nvPicPr>
          <p:cNvPr id="17" name="Grafik 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76" y="6352617"/>
            <a:ext cx="780403" cy="3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4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3" r:id="rId11"/>
    <p:sldLayoutId id="2147483690" r:id="rId12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u.ethz.ch/BHOm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hyperlink" Target="https://wiki-bsse.ethz.ch/display/openBISDoc/openBIS+V3+API" TargetMode="External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tiff"/><Relationship Id="rId4" Type="http://schemas.openxmlformats.org/officeDocument/2006/relationships/hyperlink" Target="https://sissource.ethz.ch/hluetcke/matlab-openbi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31801" y="4249271"/>
            <a:ext cx="11328400" cy="1988017"/>
          </a:xfrm>
        </p:spPr>
        <p:txBody>
          <a:bodyPr/>
          <a:lstStyle/>
          <a:p>
            <a:r>
              <a:rPr lang="de-CH" dirty="0" err="1"/>
              <a:t>Jarunan</a:t>
            </a:r>
            <a:r>
              <a:rPr lang="de-CH" dirty="0"/>
              <a:t> </a:t>
            </a:r>
            <a:r>
              <a:rPr lang="de-CH" dirty="0" err="1"/>
              <a:t>Panyasantisuk</a:t>
            </a:r>
            <a:r>
              <a:rPr lang="de-CH" dirty="0"/>
              <a:t>, Henry Lütcke</a:t>
            </a:r>
          </a:p>
          <a:p>
            <a:r>
              <a:rPr lang="de-CH" i="1" dirty="0"/>
              <a:t>Scientific IT Services, ETH </a:t>
            </a:r>
            <a:r>
              <a:rPr lang="de-CH" i="1" dirty="0" err="1"/>
              <a:t>Zurich</a:t>
            </a:r>
            <a:endParaRPr lang="de-CH" i="1" dirty="0"/>
          </a:p>
          <a:p>
            <a:endParaRPr lang="de-CH" i="1" dirty="0"/>
          </a:p>
          <a:p>
            <a:r>
              <a:rPr lang="de-CH" i="1" dirty="0"/>
              <a:t>openBIS Training, 20.01.2022</a:t>
            </a:r>
          </a:p>
          <a:p>
            <a:pPr>
              <a:spcBef>
                <a:spcPts val="1100"/>
              </a:spcBef>
            </a:pPr>
            <a:r>
              <a:rPr lang="de-CH" i="1" dirty="0" err="1"/>
              <a:t>Slides</a:t>
            </a:r>
            <a:r>
              <a:rPr lang="de-CH" i="1" dirty="0"/>
              <a:t> / </a:t>
            </a:r>
            <a:r>
              <a:rPr lang="de-CH" i="1" dirty="0" err="1"/>
              <a:t>materials</a:t>
            </a:r>
            <a:r>
              <a:rPr lang="de-CH" i="1" dirty="0"/>
              <a:t>: </a:t>
            </a:r>
            <a:r>
              <a:rPr lang="de-CH" i="1" dirty="0">
                <a:hlinkClick r:id="rId3"/>
              </a:rPr>
              <a:t>http://u.ethz.ch/BHOme</a:t>
            </a:r>
            <a:r>
              <a:rPr lang="de-CH" i="1" dirty="0"/>
              <a:t>  </a:t>
            </a:r>
            <a:r>
              <a:rPr lang="en-GB" b="1" dirty="0"/>
              <a:t> </a:t>
            </a:r>
            <a:r>
              <a:rPr lang="de-CH" i="1" dirty="0"/>
              <a:t> 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20.01.2022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>
          <a:xfrm>
            <a:off x="431801" y="3429000"/>
            <a:ext cx="11328400" cy="820271"/>
          </a:xfrm>
        </p:spPr>
        <p:txBody>
          <a:bodyPr/>
          <a:lstStyle/>
          <a:p>
            <a:r>
              <a:rPr lang="en-GB"/>
              <a:t>Analyzing openBIS datasets with Jupyter &amp; MATLAB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A753A-1E76-B04D-8E94-8127328E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00632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openBIS with MATLAB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20.01.2022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F1A72D-29CA-6543-B633-4801D9809A47}"/>
              </a:ext>
            </a:extLst>
          </p:cNvPr>
          <p:cNvGrpSpPr/>
          <p:nvPr/>
        </p:nvGrpSpPr>
        <p:grpSpPr>
          <a:xfrm>
            <a:off x="1574342" y="2519718"/>
            <a:ext cx="4148322" cy="1810365"/>
            <a:chOff x="1574342" y="2519718"/>
            <a:chExt cx="4148322" cy="181036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BD5118-A1D6-0744-BDC7-AA903DD63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4342" y="2519718"/>
              <a:ext cx="4148322" cy="181036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A49A1C-8F90-7C49-A7C4-8EBC96E4D6D5}"/>
                </a:ext>
              </a:extLst>
            </p:cNvPr>
            <p:cNvSpPr/>
            <p:nvPr/>
          </p:nvSpPr>
          <p:spPr>
            <a:xfrm>
              <a:off x="3648503" y="4136065"/>
              <a:ext cx="2074161" cy="194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205378-FA0D-6442-B3A8-9772A21E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338" y="938190"/>
            <a:ext cx="3248446" cy="291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0717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openBIS &amp; MATLAB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20.01.2022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1235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2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For experienced programmers: access native </a:t>
            </a:r>
            <a:r>
              <a:rPr lang="en-US" sz="2000" dirty="0" err="1"/>
              <a:t>openBIS</a:t>
            </a:r>
            <a:r>
              <a:rPr lang="en-US" sz="2000" dirty="0"/>
              <a:t> Java API from MATLAB:</a:t>
            </a:r>
            <a:br>
              <a:rPr lang="en-US" sz="2000" dirty="0"/>
            </a:br>
            <a:r>
              <a:rPr lang="en-GB" sz="2000" dirty="0">
                <a:hlinkClick r:id="rId3"/>
              </a:rPr>
              <a:t>https://wiki-bsse.ethz.ch/display/openBISDoc/openBIS+V3+API</a:t>
            </a:r>
            <a:endParaRPr lang="en-US" sz="2000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MATLAB toolbox for </a:t>
            </a:r>
            <a:r>
              <a:rPr lang="en-US" sz="2000" dirty="0" err="1"/>
              <a:t>openBIS</a:t>
            </a:r>
            <a:r>
              <a:rPr lang="en-US" sz="2000" dirty="0"/>
              <a:t>: </a:t>
            </a:r>
            <a:r>
              <a:rPr lang="en-GB" sz="2000" dirty="0">
                <a:hlinkClick r:id="rId4"/>
              </a:rPr>
              <a:t>https://sissource.ethz.ch/hluetcke/matlab-openbis</a:t>
            </a:r>
            <a:endParaRPr lang="en-US" sz="2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D5F854-A17B-A54F-AAEC-FDD1F005D51B}"/>
              </a:ext>
            </a:extLst>
          </p:cNvPr>
          <p:cNvGrpSpPr/>
          <p:nvPr/>
        </p:nvGrpSpPr>
        <p:grpSpPr>
          <a:xfrm>
            <a:off x="3311530" y="3043919"/>
            <a:ext cx="5093708" cy="3693521"/>
            <a:chOff x="3311530" y="3043919"/>
            <a:chExt cx="5093708" cy="3693521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BC1A28D0-AF90-2048-BD3B-2CA32CE15D66}"/>
                </a:ext>
              </a:extLst>
            </p:cNvPr>
            <p:cNvSpPr/>
            <p:nvPr/>
          </p:nvSpPr>
          <p:spPr>
            <a:xfrm>
              <a:off x="4895572" y="3043919"/>
              <a:ext cx="2004548" cy="1140540"/>
            </a:xfrm>
            <a:prstGeom prst="cloud">
              <a:avLst/>
            </a:prstGeom>
            <a:solidFill>
              <a:srgbClr val="1F407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C84579-D703-C243-8772-4AF4B7118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5295" y="3468943"/>
              <a:ext cx="1313793" cy="571500"/>
            </a:xfrm>
            <a:prstGeom prst="rect">
              <a:avLst/>
            </a:prstGeom>
          </p:spPr>
        </p:pic>
        <p:sp>
          <p:nvSpPr>
            <p:cNvPr id="9" name="Curved Left Arrow 8">
              <a:extLst>
                <a:ext uri="{FF2B5EF4-FFF2-40B4-BE49-F238E27FC236}">
                  <a16:creationId xmlns:a16="http://schemas.microsoft.com/office/drawing/2014/main" id="{75877490-CD2F-124F-B98F-533CC18878AB}"/>
                </a:ext>
              </a:extLst>
            </p:cNvPr>
            <p:cNvSpPr/>
            <p:nvPr/>
          </p:nvSpPr>
          <p:spPr>
            <a:xfrm>
              <a:off x="695507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urved Left Arrow 12">
              <a:extLst>
                <a:ext uri="{FF2B5EF4-FFF2-40B4-BE49-F238E27FC236}">
                  <a16:creationId xmlns:a16="http://schemas.microsoft.com/office/drawing/2014/main" id="{BA0AE5B7-3287-034E-B088-413839854F45}"/>
                </a:ext>
              </a:extLst>
            </p:cNvPr>
            <p:cNvSpPr/>
            <p:nvPr/>
          </p:nvSpPr>
          <p:spPr>
            <a:xfrm rot="10800000">
              <a:off x="402986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5F4805-5FB4-8645-A227-C31024EF86B4}"/>
                </a:ext>
              </a:extLst>
            </p:cNvPr>
            <p:cNvSpPr txBox="1"/>
            <p:nvPr/>
          </p:nvSpPr>
          <p:spPr>
            <a:xfrm rot="5400000">
              <a:off x="7252358" y="4483169"/>
              <a:ext cx="16594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Retrieve Data </a:t>
              </a:r>
            </a:p>
            <a:p>
              <a:pPr algn="ctr"/>
              <a:r>
                <a:rPr lang="en-US" dirty="0"/>
                <a:t>&amp; Metadata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6D6CFB-571E-704C-A0B1-0C442300113B}"/>
                </a:ext>
              </a:extLst>
            </p:cNvPr>
            <p:cNvSpPr txBox="1"/>
            <p:nvPr/>
          </p:nvSpPr>
          <p:spPr>
            <a:xfrm rot="16200000">
              <a:off x="2657505" y="4483169"/>
              <a:ext cx="195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Upload Results</a:t>
              </a:r>
            </a:p>
            <a:p>
              <a:pPr algn="ctr"/>
              <a:r>
                <a:rPr lang="en-US" dirty="0"/>
                <a:t>Update Metadata</a:t>
              </a:r>
            </a:p>
          </p:txBody>
        </p:sp>
        <p:grpSp>
          <p:nvGrpSpPr>
            <p:cNvPr id="16" name="Google Shape;248;p28">
              <a:extLst>
                <a:ext uri="{FF2B5EF4-FFF2-40B4-BE49-F238E27FC236}">
                  <a16:creationId xmlns:a16="http://schemas.microsoft.com/office/drawing/2014/main" id="{31F8E612-A7C4-964B-9A2D-B4B4B0B6152A}"/>
                </a:ext>
              </a:extLst>
            </p:cNvPr>
            <p:cNvGrpSpPr/>
            <p:nvPr/>
          </p:nvGrpSpPr>
          <p:grpSpPr>
            <a:xfrm>
              <a:off x="5737664" y="3135275"/>
              <a:ext cx="688252" cy="612169"/>
              <a:chOff x="2364641" y="1505176"/>
              <a:chExt cx="854288" cy="707878"/>
            </a:xfrm>
          </p:grpSpPr>
          <p:pic>
            <p:nvPicPr>
              <p:cNvPr id="17" name="Google Shape;249;p28">
                <a:extLst>
                  <a:ext uri="{FF2B5EF4-FFF2-40B4-BE49-F238E27FC236}">
                    <a16:creationId xmlns:a16="http://schemas.microsoft.com/office/drawing/2014/main" id="{1FF15A50-83FE-6443-80F9-1555F3EF4783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640680" y="1505176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250;p28">
                <a:extLst>
                  <a:ext uri="{FF2B5EF4-FFF2-40B4-BE49-F238E27FC236}">
                    <a16:creationId xmlns:a16="http://schemas.microsoft.com/office/drawing/2014/main" id="{65B21CDF-7B18-614A-B18F-5196177488D9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779630" y="1676543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251;p28">
                <a:extLst>
                  <a:ext uri="{FF2B5EF4-FFF2-40B4-BE49-F238E27FC236}">
                    <a16:creationId xmlns:a16="http://schemas.microsoft.com/office/drawing/2014/main" id="{6F9D3D92-438A-A947-B546-E9D590DD348B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364641" y="1505177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52;p28">
                <a:extLst>
                  <a:ext uri="{FF2B5EF4-FFF2-40B4-BE49-F238E27FC236}">
                    <a16:creationId xmlns:a16="http://schemas.microsoft.com/office/drawing/2014/main" id="{96FAE773-458E-9740-8823-B7F8EA305132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435692" y="1651339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253;p28">
                <a:extLst>
                  <a:ext uri="{FF2B5EF4-FFF2-40B4-BE49-F238E27FC236}">
                    <a16:creationId xmlns:a16="http://schemas.microsoft.com/office/drawing/2014/main" id="{2AEDFC92-B177-BF4F-8C6D-17D53EFADD5F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563466" y="1822490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111F9B-BF87-C141-9C32-8BEA2F051DA9}"/>
                </a:ext>
              </a:extLst>
            </p:cNvPr>
            <p:cNvGrpSpPr/>
            <p:nvPr/>
          </p:nvGrpSpPr>
          <p:grpSpPr>
            <a:xfrm>
              <a:off x="4838267" y="5471267"/>
              <a:ext cx="2038300" cy="1266173"/>
              <a:chOff x="4838267" y="5471267"/>
              <a:chExt cx="2038300" cy="126617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E27D9F7-C746-C64F-995D-A7BC427D3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2458" y="5471267"/>
                <a:ext cx="954109" cy="857315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792ABDE-851B-3845-878E-C17F8C5FF7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7800"/>
              <a:stretch/>
            </p:blipFill>
            <p:spPr>
              <a:xfrm>
                <a:off x="4838267" y="5858688"/>
                <a:ext cx="1392888" cy="87875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66195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lienmaster ETH Zuerich">
  <a:themeElements>
    <a:clrScheme name="ETH Zuerich - ETH 1">
      <a:dk1>
        <a:sysClr val="windowText" lastClr="000000"/>
      </a:dk1>
      <a:lt1>
        <a:sysClr val="window" lastClr="FFFFFF"/>
      </a:lt1>
      <a:dk2>
        <a:srgbClr val="1269B0"/>
      </a:dk2>
      <a:lt2>
        <a:srgbClr val="1F407A"/>
      </a:lt2>
      <a:accent1>
        <a:srgbClr val="72791C"/>
      </a:accent1>
      <a:accent2>
        <a:srgbClr val="91056A"/>
      </a:accent2>
      <a:accent3>
        <a:srgbClr val="6F6F64"/>
      </a:accent3>
      <a:accent4>
        <a:srgbClr val="A8322D"/>
      </a:accent4>
      <a:accent5>
        <a:srgbClr val="007A96"/>
      </a:accent5>
      <a:accent6>
        <a:srgbClr val="956013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05507B5E4CF040B167F6CBFE4874BD" ma:contentTypeVersion="1" ma:contentTypeDescription="Create a new document." ma:contentTypeScope="" ma:versionID="0ceed1e9f6bd68cda2f45e548b81f384">
  <xsd:schema xmlns:xsd="http://www.w3.org/2001/XMLSchema" xmlns:xs="http://www.w3.org/2001/XMLSchema" xmlns:p="http://schemas.microsoft.com/office/2006/metadata/properties" xmlns:ns2="0b448389-d187-492d-a68e-d68e37afa788" targetNamespace="http://schemas.microsoft.com/office/2006/metadata/properties" ma:root="true" ma:fieldsID="57ada0adc2bc1a9320e5d2302c76ca6a" ns2:_="">
    <xsd:import namespace="0b448389-d187-492d-a68e-d68e37afa788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448389-d187-492d-a68e-d68e37afa78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A9315C8-E650-4DAA-A0BD-22F7440D44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448389-d187-492d-a68e-d68e37afa7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D4F148B-A855-4300-B36B-8AD38A73C0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DA7692-4659-4D27-A6D9-9BFCB546726A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0b448389-d187-492d-a68e-d68e37afa788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10055</TotalTime>
  <Words>121</Words>
  <Application>Microsoft Macintosh PowerPoint</Application>
  <PresentationFormat>Widescreen</PresentationFormat>
  <Paragraphs>29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Wingdings</vt:lpstr>
      <vt:lpstr>Folienmaster ETH Zuerich</vt:lpstr>
      <vt:lpstr>Analyzing openBIS datasets with Jupyter &amp; MATLAB</vt:lpstr>
      <vt:lpstr>Using openBIS with MATLAB</vt:lpstr>
      <vt:lpstr>openBIS &amp; MATLAB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openBIS: </dc:title>
  <dc:creator>Caterina Barillari</dc:creator>
  <cp:lastModifiedBy>Luetcke  Henry (ID SIS)</cp:lastModifiedBy>
  <cp:revision>253</cp:revision>
  <dcterms:created xsi:type="dcterms:W3CDTF">2018-09-07T07:53:13Z</dcterms:created>
  <dcterms:modified xsi:type="dcterms:W3CDTF">2022-01-18T13:01:19Z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0x010100CF05507B5E4CF040B167F6CBFE4874BD</vt:lpwstr>
  </property>
</Properties>
</file>